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13" r:id="rId6"/>
    <p:sldId id="260" r:id="rId7"/>
    <p:sldId id="265" r:id="rId8"/>
    <p:sldId id="312" r:id="rId9"/>
    <p:sldId id="280" r:id="rId10"/>
    <p:sldId id="281" r:id="rId11"/>
    <p:sldId id="266" r:id="rId12"/>
    <p:sldId id="286" r:id="rId13"/>
    <p:sldId id="298" r:id="rId14"/>
    <p:sldId id="300" r:id="rId15"/>
    <p:sldId id="310" r:id="rId16"/>
    <p:sldId id="287" r:id="rId17"/>
    <p:sldId id="282" r:id="rId18"/>
    <p:sldId id="288" r:id="rId19"/>
    <p:sldId id="290" r:id="rId20"/>
    <p:sldId id="291" r:id="rId21"/>
    <p:sldId id="292" r:id="rId22"/>
    <p:sldId id="293" r:id="rId23"/>
    <p:sldId id="294" r:id="rId24"/>
    <p:sldId id="302" r:id="rId25"/>
    <p:sldId id="295" r:id="rId26"/>
    <p:sldId id="296" r:id="rId27"/>
    <p:sldId id="297" r:id="rId28"/>
    <p:sldId id="301" r:id="rId29"/>
    <p:sldId id="303" r:id="rId30"/>
    <p:sldId id="304" r:id="rId31"/>
    <p:sldId id="311" r:id="rId32"/>
    <p:sldId id="305" r:id="rId33"/>
    <p:sldId id="307" r:id="rId34"/>
    <p:sldId id="299" r:id="rId3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8" d="100"/>
          <a:sy n="68" d="100"/>
        </p:scale>
        <p:origin x="284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6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8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0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3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9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CC1A-8DB8-4A50-AAE9-11C0424D641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A983-77E0-42CE-98FD-22C20F7CA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_________Microsoft_Word.docx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166" cy="159997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25486" y="290286"/>
            <a:ext cx="6966857" cy="85634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UMUMIY PEDAGOGIKA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4956465"/>
            <a:ext cx="2857500" cy="1901536"/>
          </a:xfrm>
          <a:prstGeom prst="rect">
            <a:avLst/>
          </a:prstGeom>
        </p:spPr>
      </p:pic>
      <p:sp>
        <p:nvSpPr>
          <p:cNvPr id="11" name="Горизонтальный свиток 10"/>
          <p:cNvSpPr/>
          <p:nvPr/>
        </p:nvSpPr>
        <p:spPr>
          <a:xfrm>
            <a:off x="840828" y="1599974"/>
            <a:ext cx="8550307" cy="3058523"/>
          </a:xfrm>
          <a:prstGeom prst="horizontalScroll">
            <a:avLst/>
          </a:prstGeom>
          <a:solidFill>
            <a:srgbClr val="0070C0"/>
          </a:solidFill>
          <a:effectLst>
            <a:glow rad="101600">
              <a:srgbClr val="FF0000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93800" algn="ctr">
              <a:lnSpc>
                <a:spcPct val="150000"/>
              </a:lnSpc>
              <a:spcBef>
                <a:spcPts val="33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8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MAVZU:Pedagogik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fikr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tarixi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va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maktab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amaliyotida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o’qituvchi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mahorati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masalalari</a:t>
            </a:r>
            <a:endParaRPr lang="ru-RU" sz="3200" b="1" strike="sngStrike" dirty="0">
              <a:solidFill>
                <a:srgbClr val="FF0000"/>
              </a:solidFill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89244"/>
              </p:ext>
            </p:extLst>
          </p:nvPr>
        </p:nvGraphicFramePr>
        <p:xfrm>
          <a:off x="11133138" y="2298700"/>
          <a:ext cx="2843212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5" imgW="5940803" imgH="9198690" progId="Word.Document.12">
                  <p:embed/>
                </p:oleObj>
              </mc:Choice>
              <mc:Fallback>
                <p:oleObj name="Документ" r:id="rId5" imgW="5940803" imgH="919869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3138" y="2298700"/>
                        <a:ext cx="2843212" cy="440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5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4123" y="246184"/>
            <a:ext cx="9495692" cy="1031630"/>
          </a:xfrm>
          <a:prstGeom prst="horizontalScroll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Abu Ali ibn Sino (980-1037) </a:t>
            </a:r>
            <a:endParaRPr lang="ru-RU" sz="2500" b="1" dirty="0"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1" y="1529542"/>
            <a:ext cx="2157047" cy="31089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bolalar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muomalada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bosiq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jiddiy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bo`lish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902720" y="1276000"/>
            <a:ext cx="2764087" cy="429883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ta`limda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shakl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metodlardan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foydalanish</a:t>
            </a:r>
            <a:endParaRPr lang="uz-Cyrl-U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45673" y="1301261"/>
            <a:ext cx="2709949" cy="36027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berilayotgan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bilimning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o`quvchilar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tomonidan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o`zlashtirilishiga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e`tiborni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qaratish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z-Cyrl-U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113585" y="1301262"/>
            <a:ext cx="3792415" cy="55567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o`quvchining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xotirasi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bilimlarni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egallash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qobiliyati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shaxsiy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xususiyatlarini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nazorat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qilish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z-Cyrl-U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alticaTAD"/>
            </a:endParaRPr>
          </a:p>
        </p:txBody>
      </p:sp>
    </p:spTree>
    <p:extLst>
      <p:ext uri="{BB962C8B-B14F-4D97-AF65-F5344CB8AC3E}">
        <p14:creationId xmlns:p14="http://schemas.microsoft.com/office/powerpoint/2010/main" val="329098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03200" y="130629"/>
            <a:ext cx="9535886" cy="1451985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Alisher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Navoiy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(1441-1501)</a:t>
            </a:r>
            <a:endParaRPr lang="ru-RU" sz="2800" b="1" dirty="0">
              <a:solidFill>
                <a:schemeClr val="tx1"/>
              </a:solidFill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64886" y="1583563"/>
            <a:ext cx="9474200" cy="51313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fikricha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o`ziga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ta`lim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ustozini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o`qituvchisini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umrbod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hurmat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e`zozlashi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O`qituvchi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mehnatini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xazina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o`lchab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bo`lmaydi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Haq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yo`linda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o`qitmish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ranj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Aylamak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bo`lmas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ado,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haqqin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ganj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Alisher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Navoiy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avlod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tarbiyasini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tasodifiy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murabbiyga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ishonib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topshirib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bo`lmasligini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aytib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o`qituvchiga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yuksak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talablarni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qo`yadi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Bolani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tarbiyalash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qobiliyatini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o`stirish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nihoyatda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savodli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o`qituvchi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mahoratli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tarbiyachi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bo`lish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Alisher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Navoiy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o`qituvchini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faqat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beruvchi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beruvchi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bilmaydi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balki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mahoratli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tarbiyachi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bo`lishi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lozim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odobni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borilishini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ikki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jarayon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qachon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ajralmasligini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ta`kidlab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o`tadi</a:t>
            </a:r>
            <a:endParaRPr lang="ru-RU" sz="2200" dirty="0">
              <a:solidFill>
                <a:schemeClr val="tx1"/>
              </a:solidFill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</p:spTree>
    <p:extLst>
      <p:ext uri="{BB962C8B-B14F-4D97-AF65-F5344CB8AC3E}">
        <p14:creationId xmlns:p14="http://schemas.microsoft.com/office/powerpoint/2010/main" val="367952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" y="1"/>
            <a:ext cx="6054810" cy="645022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asoslari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fanining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A.S.Makarenko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(1889-1939)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bevosita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kalonnasidagi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faoliyatida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tarbiyasini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qiyofasini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yo‘qotgan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benihoya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hurmati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ishonchiga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sazovor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tarbiyaviy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olamga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mashhur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bo‘lganligining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A.S.Makarenkoning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yuksak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cho‘qqisiga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erishganligining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yaqqol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dalilidir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1988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YUNESKO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qarori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yilligiga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«Makarenko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deb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e’lon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qilindi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35" y="0"/>
            <a:ext cx="3715265" cy="39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0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022" y="598516"/>
            <a:ext cx="8744989" cy="5578447"/>
          </a:xfrm>
        </p:spPr>
        <p:txBody>
          <a:bodyPr/>
          <a:lstStyle/>
          <a:p>
            <a:pPr marL="36830" marR="409575" indent="359410" algn="just">
              <a:lnSpc>
                <a:spcPct val="105000"/>
              </a:lnSpc>
              <a:spcAft>
                <a:spcPts val="285"/>
              </a:spcAft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30" marR="409575" indent="359410" algn="ctr">
              <a:lnSpc>
                <a:spcPct val="105000"/>
              </a:lnSpc>
              <a:spcAft>
                <a:spcPts val="285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Pedagogik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texnikaga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A.S.Makarenko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ta’rif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beradi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6830" marR="409575" indent="0" algn="just">
              <a:lnSpc>
                <a:spcPct val="105000"/>
              </a:lnSpc>
              <a:spcAft>
                <a:spcPts val="285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Tarbiyachi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etishni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yurishni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hazillashishni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quvnoq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jahldor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bo’lishni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bilishi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lozim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,u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o’zini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shunday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tutishi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kerakki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harakati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tarbiyalasin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67" y="701547"/>
            <a:ext cx="8838855" cy="5578447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A.S.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Makarenko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egallamas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agar 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muhitidagi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ilg‘or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kuchlarga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tayana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o‘stirishini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rag‘batlantirib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faoliyatlarini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rivojlantira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muqarrar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ko‘rsatishni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mutloqlashtirib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boradi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yo‘lni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tanlaydi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532015"/>
            <a:ext cx="8543925" cy="564494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532015"/>
            <a:ext cx="9259910" cy="59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1275" y="205122"/>
            <a:ext cx="9391135" cy="645269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1979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«Pedagogik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asoslari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yaratildi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yurtlarida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o‘qitila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boshlandi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Bu fanning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tuzilish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prinsipining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xosligi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jamoaga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olishni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ta’minlaydigan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fanlarga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bilimlarni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mujassamlashtiradi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fan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dasturiga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mohiyati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o‘quvchiga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odatdagi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masalalaridan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teatr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pedagogikasi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kiritilgan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psixologiya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metodika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fanlardan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egallangan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bilimlarga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asoslanadi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1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3059" y="135924"/>
            <a:ext cx="8860693" cy="2349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mohirlik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ustalik,epchillik-bir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faoliyatni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yuksak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qiyinchiliksiz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mohirlik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demakdir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врон 5"/>
          <p:cNvSpPr/>
          <p:nvPr/>
        </p:nvSpPr>
        <p:spPr>
          <a:xfrm rot="5400000">
            <a:off x="589084" y="1732087"/>
            <a:ext cx="738554" cy="5451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 rot="5400000">
            <a:off x="600808" y="2423745"/>
            <a:ext cx="738554" cy="5451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 rot="5400000">
            <a:off x="612532" y="3091957"/>
            <a:ext cx="738554" cy="5451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Шеврон 8"/>
          <p:cNvSpPr/>
          <p:nvPr/>
        </p:nvSpPr>
        <p:spPr>
          <a:xfrm rot="5400000">
            <a:off x="624255" y="3736725"/>
            <a:ext cx="738554" cy="5451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 rot="5400000">
            <a:off x="624254" y="4393216"/>
            <a:ext cx="738554" cy="5451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врон 10"/>
          <p:cNvSpPr/>
          <p:nvPr/>
        </p:nvSpPr>
        <p:spPr>
          <a:xfrm rot="5400000">
            <a:off x="635978" y="5061428"/>
            <a:ext cx="738554" cy="5451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34461" y="2661920"/>
            <a:ext cx="9541306" cy="4196079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/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o’qitishda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darajaga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erishish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doimo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takomillashtirib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borish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ta’minlovchi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bo’lib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oluvchiga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qo’ygan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kasbini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pedagogning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qiladigan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ishining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mohir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ustasi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yuksak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madaniyatli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biladigan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fanning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san’atning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sohalarini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oladigan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tarbiyalash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o’qitish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uslubiyotini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mukammal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egallagan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mutaxassisdir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4911970" y="2133605"/>
            <a:ext cx="4783015" cy="4363728"/>
          </a:xfrm>
          <a:prstGeom prst="verticalScroll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-181866" y="2133605"/>
            <a:ext cx="4783015" cy="4363728"/>
          </a:xfrm>
          <a:prstGeom prst="verticalScroll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64123" y="246184"/>
            <a:ext cx="9530862" cy="2016369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Pedagogik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mahorat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asoslariga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651" y="3192086"/>
            <a:ext cx="305357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kasbiy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pedagogik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bilimdonlik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insonparvarlikka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yo‘nalganlik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400" y="3192085"/>
            <a:ext cx="3325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pedagogik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texnika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kasbiy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pedagogik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amalga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oshirish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tajribasi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shaxsi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</p:spTree>
    <p:extLst>
      <p:ext uri="{BB962C8B-B14F-4D97-AF65-F5344CB8AC3E}">
        <p14:creationId xmlns:p14="http://schemas.microsoft.com/office/powerpoint/2010/main" val="278839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0B827-7FB7-4F7D-BCC8-F75B2A62BC79}"/>
              </a:ext>
            </a:extLst>
          </p:cNvPr>
          <p:cNvSpPr txBox="1"/>
          <p:nvPr/>
        </p:nvSpPr>
        <p:spPr>
          <a:xfrm>
            <a:off x="1558977" y="494676"/>
            <a:ext cx="688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61536" y="798022"/>
            <a:ext cx="7277928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Kasbiy-pedagogik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bilimdonlik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to‘rtta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xarakterlanadi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shaxsga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insonga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yo‘nalganlik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pedagogik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voqelikni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izchil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idrok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sohasiga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yo‘nalganlik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texnologiyalarni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egallash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0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1" y="4972050"/>
            <a:ext cx="2428875" cy="188595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166" cy="159997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7" name="Скругленный прямоугольник 6"/>
          <p:cNvSpPr/>
          <p:nvPr/>
        </p:nvSpPr>
        <p:spPr>
          <a:xfrm>
            <a:off x="2525486" y="290286"/>
            <a:ext cx="6966857" cy="85634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813300" y="1307874"/>
            <a:ext cx="2336800" cy="381226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абличка 2"/>
          <p:cNvSpPr/>
          <p:nvPr/>
        </p:nvSpPr>
        <p:spPr>
          <a:xfrm>
            <a:off x="571500" y="2171700"/>
            <a:ext cx="8920843" cy="1326924"/>
          </a:xfrm>
          <a:prstGeom prst="plaqu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tushuncha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o’qituvchi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faoliyatida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tutgan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o’rni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571498" y="3587750"/>
            <a:ext cx="8920843" cy="901700"/>
          </a:xfrm>
          <a:prstGeom prst="plaqu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/>
            <a:r>
              <a:rPr lang="uz-Cyrl-U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2. </a:t>
            </a:r>
            <a:endParaRPr lang="ru-RU" sz="2800" b="1" dirty="0"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571498" y="4838926"/>
            <a:ext cx="8920843" cy="901700"/>
          </a:xfrm>
          <a:prstGeom prst="plaqu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uz-Cyrl-UZ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3. 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Pedagogik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mahoratning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asosiy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komponentlari</a:t>
            </a:r>
            <a:r>
              <a:rPr lang="ru-RU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 (8 </a:t>
            </a:r>
            <a:r>
              <a:rPr lang="ru-RU" sz="25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мавзу</a:t>
            </a:r>
            <a:r>
              <a:rPr lang="ru-RU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)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 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571498" y="3577304"/>
            <a:ext cx="8920843" cy="901700"/>
          </a:xfrm>
          <a:prstGeom prst="plaqu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uz-Cyrl-UZ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2</a:t>
            </a:r>
            <a:r>
              <a:rPr lang="uz-Cyrl-U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.Pedagogik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fikr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amaliyotida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o’qituvchi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masalalari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99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CC86B-4F5A-48C9-A8B6-3FABA9BF1F90}"/>
              </a:ext>
            </a:extLst>
          </p:cNvPr>
          <p:cNvSpPr txBox="1"/>
          <p:nvPr/>
        </p:nvSpPr>
        <p:spPr>
          <a:xfrm>
            <a:off x="818915" y="997528"/>
            <a:ext cx="8379229" cy="473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Pedagogning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bilimdonligi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kreativlik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xarakterlanadi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Kreativlik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kasbiy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hayot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usuli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qirrali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ta’lim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jarayoni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tizimining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maqsadlari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mazmuni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texnologiyalari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sathida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yangi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pedagogik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voqelikni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yaratish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istagi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malakasidir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Kreativlik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o‘qituvchiga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innovatsion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o‘zgarishlar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oqimiga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moslashib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olishiga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yordam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beradi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16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42679FA-32B7-4094-8724-EF5E82123501}"/>
              </a:ext>
            </a:extLst>
          </p:cNvPr>
          <p:cNvSpPr/>
          <p:nvPr/>
        </p:nvSpPr>
        <p:spPr>
          <a:xfrm>
            <a:off x="764498" y="269824"/>
            <a:ext cx="8574374" cy="11542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Refleksiya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F9D3C4EF-2853-450F-AC2E-B2EC0791986C}"/>
              </a:ext>
            </a:extLst>
          </p:cNvPr>
          <p:cNvSpPr/>
          <p:nvPr/>
        </p:nvSpPr>
        <p:spPr>
          <a:xfrm>
            <a:off x="3117954" y="1424066"/>
            <a:ext cx="3222885" cy="478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6DFC74-FE79-41CE-A62C-08463B97356A}"/>
              </a:ext>
            </a:extLst>
          </p:cNvPr>
          <p:cNvSpPr/>
          <p:nvPr/>
        </p:nvSpPr>
        <p:spPr>
          <a:xfrm>
            <a:off x="1895302" y="3492709"/>
            <a:ext cx="5691747" cy="1212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tarixiy-pedagogik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tajribaga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E7B5C72-CC42-4000-B0AD-21F88FAA1C59}"/>
              </a:ext>
            </a:extLst>
          </p:cNvPr>
          <p:cNvSpPr/>
          <p:nvPr/>
        </p:nvSpPr>
        <p:spPr>
          <a:xfrm>
            <a:off x="382385" y="1993691"/>
            <a:ext cx="5622999" cy="1214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fikrlashning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maxsus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usuli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bo‘lib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pedagogik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voqelikka</a:t>
            </a:r>
            <a:endParaRPr lang="ru-RU" sz="3200" dirty="0">
              <a:solidFill>
                <a:schemeClr val="bg1"/>
              </a:solidFill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438878-DAE4-4A5E-836C-5F244A3DF67F}"/>
              </a:ext>
            </a:extLst>
          </p:cNvPr>
          <p:cNvSpPr/>
          <p:nvPr/>
        </p:nvSpPr>
        <p:spPr>
          <a:xfrm>
            <a:off x="3507971" y="4871805"/>
            <a:ext cx="6068291" cy="1728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kasbiy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mavqening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tashuvchisi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bo‘lgan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shaxsiyatiga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qayta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nazar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tashlashdir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</p:spTree>
    <p:extLst>
      <p:ext uri="{BB962C8B-B14F-4D97-AF65-F5344CB8AC3E}">
        <p14:creationId xmlns:p14="http://schemas.microsoft.com/office/powerpoint/2010/main" val="428188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818DAE-609E-4E2E-8ACF-CFF93564D7F4}"/>
              </a:ext>
            </a:extLst>
          </p:cNvPr>
          <p:cNvSpPr txBox="1"/>
          <p:nvPr/>
        </p:nvSpPr>
        <p:spPr>
          <a:xfrm>
            <a:off x="1479665" y="1052351"/>
            <a:ext cx="7429557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muhitda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baholashda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faoliyatning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mazmuni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bog‘lanadi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bilimdonlik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yuksak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natijalarga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erishishini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munosabatlarga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estetik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0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56597-3723-4AAE-9287-7ACE5AD65489}"/>
              </a:ext>
            </a:extLst>
          </p:cNvPr>
          <p:cNvSpPr txBox="1"/>
          <p:nvPr/>
        </p:nvSpPr>
        <p:spPr>
          <a:xfrm>
            <a:off x="543697" y="641766"/>
            <a:ext cx="8748584" cy="623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ctr"/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Pedagogik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madaniyat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tizimi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quyidagilar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42900" algn="just"/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Pedagogik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loyihalash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madaniyati-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ob’yektiv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imkoniyatlar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talab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istaklarni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o‘zaro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nisbatlagan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maqsadni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to‘g‘ri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tanlay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olish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vazifalarni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belgilab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olish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ularning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yechilish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bosqichlarini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rejalashtirish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hamda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zarur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qurollarni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tanlab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olish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malakasidir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Bilimlilik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madaniyati-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bilimlarning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turli-tumanligi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bilimlarni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egallanishi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endParaRPr lang="en-US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4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475" y="980061"/>
            <a:ext cx="8316098" cy="458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15000"/>
              </a:lnSpc>
            </a:pP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Dunyoqarash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madaniyati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darajasini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aksariyat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hollarda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o‘quvchining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munosabatlari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natijalari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belgilaydi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15000"/>
              </a:lnSpc>
            </a:pP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Fikrlash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madaniyati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odatdagi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tarkibiga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formal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mantiqni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vujudga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894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125" y="145360"/>
            <a:ext cx="8971005" cy="1881147"/>
          </a:xfrm>
        </p:spPr>
        <p:txBody>
          <a:bodyPr>
            <a:normAutofit fontScale="90000"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7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Tashkiliy</a:t>
            </a:r>
            <a:r>
              <a:rPr lang="en-US" sz="31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en-US" sz="31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doiraning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darajalarida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jamiyatda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yurtlarida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guruhlarida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imkoniyatini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7" y="2061557"/>
            <a:ext cx="9260377" cy="4796444"/>
          </a:xfrm>
        </p:spPr>
        <p:txBody>
          <a:bodyPr>
            <a:normAutofit fontScale="92500" lnSpcReduction="10000"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insonlar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kechinmalarining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uyg‘unligi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hosilasi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ularsiz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muloqotning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madaniyati 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hodisalar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estetik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huquqiy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falsafiy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xarakterdagi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malakali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qobiliyatidir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Muloqot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madaniyati -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pedagogik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madaniyatning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muhim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kompanenti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bo‘lib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u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pedagogning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ota-onalar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hamda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rahbariyat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yoki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vazifa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egallovchi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shaxslar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shuningdek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pedagogik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doirasidan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tashqaridagi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barcha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insonlar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muloqot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qilish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madaniyatlarini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qamrab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oladi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5942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96" y="149629"/>
            <a:ext cx="8443567" cy="7647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O’qituvchi professiogrammasi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257" y="798022"/>
            <a:ext cx="9742517" cy="5902036"/>
          </a:xfrm>
        </p:spPr>
        <p:txBody>
          <a:bodyPr>
            <a:noAutofit/>
          </a:bodyPr>
          <a:lstStyle/>
          <a:p>
            <a:pPr marL="36830" marR="415925" indent="353060" algn="just">
              <a:lnSpc>
                <a:spcPct val="126000"/>
              </a:lnSpc>
              <a:spcAft>
                <a:spcPts val="8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shaxs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sub’yektining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murakkab,ko’p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qirrali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integral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hususiyatlari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majmui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bo’lib,uning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tuzilmasi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quyidagilardan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iborat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6830" marR="415925" indent="353060" algn="just">
              <a:lnSpc>
                <a:spcPct val="126000"/>
              </a:lnSpc>
              <a:spcAft>
                <a:spcPts val="8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o’qituvchi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professionalizmini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etuvchi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yaxlit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komponentlar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30" marR="415925" indent="353060" algn="just">
              <a:lnSpc>
                <a:spcPct val="126000"/>
              </a:lnSpc>
              <a:spcAft>
                <a:spcPts val="8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o’qituvchi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shaxsiga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qo’yilgan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me’yoriy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talablar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belgilangan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yoki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tipik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xususiystlar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30" marR="415925" indent="353060" algn="just">
              <a:lnSpc>
                <a:spcPct val="126000"/>
              </a:lnSpc>
              <a:spcAft>
                <a:spcPts val="8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o’qituvchi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sub’yekt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sifatida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pedagogik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muloqotda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namoyon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bo’luvchi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individual,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psixologik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tipologik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xususiyatlari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83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381487"/>
            <a:ext cx="8543925" cy="589433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Pedagogik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professionalizmning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ko’rsatkichlari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quyidagi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formula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ifodalanadi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Mahorat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Uslub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Salohiyat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Mohirlik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texnika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Ijod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Artiztizm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282633"/>
            <a:ext cx="8543925" cy="5894330"/>
          </a:xfrm>
        </p:spPr>
        <p:txBody>
          <a:bodyPr/>
          <a:lstStyle/>
          <a:p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mahoratning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qismlari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uz-Cyrl-UZ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yidagilardan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o‘qituvchi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faoliyatining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insonparvarlik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yo‘nalishi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ixtisosga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bilimlar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mutaxasislik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fanini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o‘qitish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metodikasini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psixologiyani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bilish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910984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76" y="745196"/>
            <a:ext cx="8809149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1350645" algn="l"/>
                <a:tab pos="-1260475" algn="l"/>
              </a:tabLst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qobiliyat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tushuntira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ko‘zatuvchanlik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orttira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muomala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kelajakni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diqqatni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taqsimlay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qobiliyatlari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nazokat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odob-axloq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malakasi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mimik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pontamimik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ifodaliligi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hissiy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holatini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boshqarishi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6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1" y="4972050"/>
            <a:ext cx="2428875" cy="188595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166" cy="159997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598516" y="292100"/>
            <a:ext cx="8911244" cy="6468437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63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z-Cyrl-U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Foydalanilgan   adabiyotlar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94310" algn="l"/>
                <a:tab pos="630555" algn="l"/>
              </a:tabLst>
            </a:pPr>
            <a:r>
              <a:rPr lang="en-US" sz="2000" spc="3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1.Pedagogy </a:t>
            </a:r>
            <a:r>
              <a:rPr lang="en-US" sz="20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Practice: Teaching and Learning in Secondary Schools.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20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2.John </a:t>
            </a:r>
            <a:r>
              <a:rPr lang="en-US" sz="2000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Dewey,How</a:t>
            </a:r>
            <a:r>
              <a:rPr lang="en-US" sz="20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think(1910).</a:t>
            </a:r>
            <a:r>
              <a:rPr lang="en-US" sz="2000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Martin,Jay.The</a:t>
            </a:r>
            <a:r>
              <a:rPr lang="en-US" sz="20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Education of John Dewey.(2003) Columbia University </a:t>
            </a:r>
            <a:r>
              <a:rPr lang="en-US" sz="2000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Press.Gutek</a:t>
            </a:r>
            <a:r>
              <a:rPr lang="en-US" sz="20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Gerald L.(2009)New Perspectives on Philosophy and education .Pearson Education Inc.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630555" algn="l"/>
                <a:tab pos="968375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3.R.A.Mavlonova,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O.To'rayeva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K.M.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Xoliqberdiyev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Darslik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T:.O‘qituvchi 2008-yil.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630555" algn="l"/>
                <a:tab pos="968375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4.A.Mavlonova, N.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H.Vohidova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N.H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Raxmonqulova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nazariyasi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tarixi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Darslik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T:. Fan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2010-yil.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5.K.Xoshimov,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S.Ochilov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O'zbek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antologiyasi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O'quv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qo'llanma.T.Oqituvchi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2010-yil.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630555" algn="l"/>
                <a:tab pos="9715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6.R.A.Mavlonova,N.H.Vohidova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Ijtimoiy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O'quv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qo‘llanma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 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Noshir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2009-yil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saytlari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www. pedagog. uz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www.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z-Cyrl-U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iyonet. uz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www. edu. uz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8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282633"/>
            <a:ext cx="8710097" cy="589433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z-Cyrl-UZ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edagogik </a:t>
            </a:r>
            <a:r>
              <a:rPr lang="uz-Cyrl-UZ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qobiliyatga ega bo‘lishi </a:t>
            </a:r>
            <a:r>
              <a:rPr lang="uz-Cyrl-U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(muloqotga moyillik, ishchanlik, kelajakni tasavvur qila olish, kasbiy </a:t>
            </a:r>
            <a:r>
              <a:rPr lang="uz-Cyrl-UZ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z-Cyrl-UZ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aqillik</a:t>
            </a:r>
            <a:r>
              <a:rPr lang="uz-Cyrl-U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sensor axborotlarni tezlik bilan anglash («yuzidan uqib olish»));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z-Cyrl-UZ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uz-Cyrl-U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texnikani egallashi, ya’ni o‘z-o‘zini boshqara olishi, o‘zaro ta’sir etish va hamkorlikda ishlashni uddalashi.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63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532015"/>
            <a:ext cx="8543925" cy="564494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5" y="152432"/>
            <a:ext cx="9033487" cy="60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5" y="398543"/>
            <a:ext cx="7924197" cy="5894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O’qituvchining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pedagogik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tarkibiy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qismlari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Pedagogik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faoliyatning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maqsadi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Pedagogik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faoliyatning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ob’yekti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sub’yekti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Pedagogik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faoliyatning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vositalari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7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49" y="140448"/>
            <a:ext cx="9272789" cy="6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9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532015"/>
            <a:ext cx="8543925" cy="564494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6000" i="1" dirty="0" smtClean="0"/>
              <a:t>E’TIBORINGIZ UCHUN </a:t>
            </a:r>
          </a:p>
          <a:p>
            <a:pPr marL="0" indent="0" algn="ctr">
              <a:buNone/>
            </a:pPr>
            <a:r>
              <a:rPr lang="en-US" sz="6000" i="1" smtClean="0"/>
              <a:t>RAHMAT </a:t>
            </a:r>
            <a:r>
              <a:rPr lang="en-US" sz="6000" i="1" dirty="0" smtClean="0"/>
              <a:t>!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29324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314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54000" y="381000"/>
            <a:ext cx="2692400" cy="23083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Tayanch tushunchlar:</a:t>
            </a:r>
            <a:r>
              <a:rPr lang="uz-Cyrl-U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сохраненные данные 4"/>
          <p:cNvSpPr/>
          <p:nvPr/>
        </p:nvSpPr>
        <p:spPr>
          <a:xfrm rot="10800000">
            <a:off x="1930400" y="285749"/>
            <a:ext cx="7670800" cy="2562381"/>
          </a:xfrm>
          <a:prstGeom prst="flowChartOnlineStorag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1715" y="714894"/>
            <a:ext cx="5758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z-Cyrl-UZ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O‘qituvchilik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kasbi, pedagogik mahorat,</a:t>
            </a:r>
            <a:r>
              <a:rPr lang="uz-Cyrl-U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reproduktivlik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яратиш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ijodiylik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ijodiy-novatorlik</a:t>
            </a: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Cyrl-U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bilimdonlik</a:t>
            </a: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Cyrl-U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reativlik</a:t>
            </a: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edagogik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0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823" y="290565"/>
            <a:ext cx="4765183" cy="30469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indent="34290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O’qituvchi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murabbiylar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O’zbekistonni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barpo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etishda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suyanchimizdir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Sh.M.Mirziyoyev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41" y="128789"/>
            <a:ext cx="3979571" cy="3370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56" y="3683357"/>
            <a:ext cx="4360774" cy="30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0200" y="203198"/>
            <a:ext cx="9258300" cy="2081855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tabLst>
                <a:tab pos="685800" algn="l"/>
              </a:tabLst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tushuncha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o’qituvchi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faoliyatida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tutgan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o’rni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685800" algn="l"/>
              </a:tabLst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r>
              <a:rPr lang="uz-Cyrl-UZ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alticaTAD"/>
              </a:rPr>
              <a:t> </a:t>
            </a:r>
            <a:endParaRPr lang="ru-RU" sz="2800" dirty="0"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3647" y="2381064"/>
            <a:ext cx="8386849" cy="406632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/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yaxshiroq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ishlay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342900" algn="just"/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1.Pedagogik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faoliyatga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nisbatan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layoqati,istedodi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pedagogmi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342900" algn="just"/>
            <a:endParaRPr lang="en-US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2.Unchalik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bo’lmagan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,ammo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o’zining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takomillashtirish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borasida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ko’p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tinimsiz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ishlaydigan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pedagogmi</a:t>
            </a:r>
            <a:r>
              <a:rPr lang="en-US" sz="2000" b="1" dirty="0" smtClean="0">
                <a:solidFill>
                  <a:srgbClr val="002060"/>
                </a:solidFill>
                <a:latin typeface="BalticaTAD"/>
                <a:ea typeface="Times New Roman" panose="02020603050405020304" pitchFamily="18" charset="0"/>
                <a:cs typeface="BalticaTAD"/>
              </a:rPr>
              <a:t>?</a:t>
            </a:r>
            <a:endParaRPr lang="ru-RU" sz="2000" b="1" dirty="0">
              <a:solidFill>
                <a:srgbClr val="002060"/>
              </a:solidFill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</p:spTree>
    <p:extLst>
      <p:ext uri="{BB962C8B-B14F-4D97-AF65-F5344CB8AC3E}">
        <p14:creationId xmlns:p14="http://schemas.microsoft.com/office/powerpoint/2010/main" val="122711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2152" y="1466843"/>
            <a:ext cx="7006106" cy="280076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indent="342900"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Mahoratli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sifatlariga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1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8" y="260275"/>
            <a:ext cx="8785653" cy="57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62384" y="311918"/>
            <a:ext cx="9355015" cy="98486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Abu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Rayhon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Muhammad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ibn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Ahmad al-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Beruniy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BalticaTAD"/>
              <a:ea typeface="Times New Roman" panose="02020603050405020304" pitchFamily="18" charset="0"/>
              <a:cs typeface="BalticaTAD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18083" y="1507524"/>
            <a:ext cx="9643616" cy="535047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Bolalarni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maktabda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o`qitish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tarbiyalash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dunyoviy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fanlarni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bir-biri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bog`lab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mavzularda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mulohazalar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yuritishni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ta`kidlab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maqsadimiz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o`quvchilarni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toliqtirib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qo`ymaslikdir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qayta-qayta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takrorlab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o`qib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o`quvchini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zeriktiradi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xotirasini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susaytiradi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o`quvchi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mavzudan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mavzuga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o`tib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tursa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turli-tuman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bog`larda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qilgandek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bo`ladi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bog`dan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o`tar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o`tmas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bog`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boshlanadi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Bola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hammasini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ko`rgisi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tomosha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qilgisi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bolaga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rohat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bag`ishlaydi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deb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behuda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aytilmagan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deydi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34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1441</Words>
  <Application>Microsoft Office PowerPoint</Application>
  <PresentationFormat>Лист A4 (210x297 мм)</PresentationFormat>
  <Paragraphs>108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BalticaTAD</vt:lpstr>
      <vt:lpstr>Calibri</vt:lpstr>
      <vt:lpstr>Calibri Light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Tashkiliy madaniyat - o‘qitish hamda tarbiya jarayonini pedagogik doiraning turli darajalarida (jamiyatda, o‘quv yurtlarida, bolalar guruhlarida) tashkil etish imkoniyatini beradi. </vt:lpstr>
      <vt:lpstr>O’qituvchi professiogrammasi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i7</cp:lastModifiedBy>
  <cp:revision>153</cp:revision>
  <dcterms:created xsi:type="dcterms:W3CDTF">2020-05-27T15:20:11Z</dcterms:created>
  <dcterms:modified xsi:type="dcterms:W3CDTF">2025-11-07T14:16:11Z</dcterms:modified>
</cp:coreProperties>
</file>